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79" r:id="rId4"/>
    <p:sldId id="259" r:id="rId5"/>
    <p:sldId id="266" r:id="rId6"/>
    <p:sldId id="268" r:id="rId7"/>
    <p:sldId id="280" r:id="rId8"/>
    <p:sldId id="261" r:id="rId9"/>
    <p:sldId id="262" r:id="rId10"/>
    <p:sldId id="278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cs typeface="Segoe UI Light" panose="020B0502040204020203" pitchFamily="34" charset="0"/>
              </a:rPr>
            </a:br>
            <a:r>
              <a:rPr lang="ru-RU" i="1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cs typeface="Segoe UI Light" panose="020B0502040204020203" pitchFamily="34" charset="0"/>
              </a:rPr>
            </a:br>
            <a:r>
              <a:rPr lang="ru-RU" i="1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cs typeface="Segoe UI Light" panose="020B0502040204020203" pitchFamily="34" charset="0"/>
              </a:rPr>
            </a:br>
            <a:r>
              <a:rPr lang="ru-RU" i="1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cs typeface="Segoe UI Light" panose="020B0502040204020203" pitchFamily="34" charset="0"/>
              </a:rPr>
            </a:br>
            <a:r>
              <a:rPr lang="ru-RU" sz="4900" b="1" i="1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Использование приёмов формирующего оценивания в начальной шко</a:t>
            </a:r>
            <a:r>
              <a:rPr lang="ru-RU" b="1" i="1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ле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935416"/>
            <a:ext cx="78546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i="1" dirty="0" smtClean="0">
                <a:solidFill>
                  <a:srgbClr val="002060"/>
                </a:solidFill>
                <a:latin typeface="+mn-lt"/>
              </a:rPr>
              <a:t>Опрос-итог</a:t>
            </a:r>
            <a:endParaRPr lang="en-US" altLang="ru-RU" sz="28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Замещающее содержимое 3" descr="IMG_20230120_07404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5126"/>
          <a:stretch>
            <a:fillRect/>
          </a:stretch>
        </p:blipFill>
        <p:spPr>
          <a:xfrm>
            <a:off x="1187624" y="2132856"/>
            <a:ext cx="6984776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204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83315" y="1628800"/>
            <a:ext cx="77048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chemeClr val="tx1"/>
                </a:solidFill>
                <a:uFillTx/>
                <a:ea typeface="+Основной текст (восточно-азиат" charset="0"/>
              </a:rPr>
              <a:t>Нетрадиционные педагогические технологии  в сочетании с традиционными позволяют рационально организовать образовательный процесс. Повышают мотивацию обучения и интерес детей к школе, формируют обстановку творческого сотрудничества, дают им ощущение творческой свободы и, самое главное, приносят радость.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Чем более развита система — техническая, экономическая, социальная или педагогическая, — тем больше в ней механизмов обратной связи. Летчик в полете отслеживает по приборам ряд параметров: от температуры за бортом до количества горючего в баках. Без этого успешный полет немыслим. Успешный урок тоже. Только учитель на уроке отслеживает другие параметры: настроение учеников, степень их заинтересованности, уровень понимания... Учитель не имеет “термометра настроения” или “высотомера понимания”, но зато у него есть свой набор приемов, позволяющих четко сориентироваться в обстановке.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Спасибо за внимание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Формирующее  оценивание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dirty="0" smtClean="0"/>
              <a:t>    нацелено на определение индивидуальных достижений каждого учащегося и не предполагает  сравнения результатов, продемонстрированных разными учениками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Формирующее оценивание имеет ряд преимуществ и для ученика, и для учителя.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3888432" cy="5158173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Формирующее </a:t>
            </a:r>
            <a:r>
              <a:rPr lang="ru-RU" b="1" i="1" dirty="0" smtClean="0">
                <a:solidFill>
                  <a:srgbClr val="002060"/>
                </a:solidFill>
              </a:rPr>
              <a:t>оценивание для обучающихся может помочь: </a:t>
            </a:r>
          </a:p>
          <a:p>
            <a:pPr>
              <a:buNone/>
            </a:pPr>
            <a:endParaRPr lang="ru-RU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dirty="0" smtClean="0"/>
              <a:t>    ‐ учиться на ошибках; </a:t>
            </a:r>
          </a:p>
          <a:p>
            <a:pPr>
              <a:buNone/>
            </a:pPr>
            <a:r>
              <a:rPr lang="ru-RU" sz="2800" dirty="0" smtClean="0"/>
              <a:t>   ‐ понять, что важно и что у них получается; </a:t>
            </a:r>
          </a:p>
          <a:p>
            <a:pPr>
              <a:buNone/>
            </a:pPr>
            <a:r>
              <a:rPr lang="ru-RU" sz="2800" dirty="0" smtClean="0"/>
              <a:t>   ‐ обнаружить, чего они не знают и не умеют делать.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196752"/>
            <a:ext cx="4176464" cy="5158173"/>
          </a:xfrm>
          <a:ln>
            <a:solidFill>
              <a:srgbClr val="002060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    Формирующее </a:t>
            </a:r>
            <a:r>
              <a:rPr lang="ru-RU" sz="2800" b="1" i="1" dirty="0" smtClean="0">
                <a:solidFill>
                  <a:srgbClr val="002060"/>
                </a:solidFill>
              </a:rPr>
              <a:t>оценивание позволяет учителю: </a:t>
            </a:r>
          </a:p>
          <a:p>
            <a:pPr>
              <a:buNone/>
            </a:pPr>
            <a:endParaRPr lang="ru-RU" sz="28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  - </a:t>
            </a:r>
            <a:r>
              <a:rPr lang="ru-RU" sz="2800" dirty="0" smtClean="0"/>
              <a:t>получить информацию о том, как  и насколько успешно учатся его ученики;</a:t>
            </a:r>
          </a:p>
          <a:p>
            <a:pPr>
              <a:buNone/>
            </a:pPr>
            <a:r>
              <a:rPr lang="ru-RU" sz="2800" dirty="0" smtClean="0"/>
              <a:t> - диагностировать, как идёт процесс обучения и - если данные окажутся неудовлетворительными – на основе полученной информации внести в него необходимые изменения по совершенствованию качества учебной деятельности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9750" y="54868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sym typeface="+mn-ea"/>
              </a:rPr>
              <a:t>«Светофор»</a:t>
            </a:r>
            <a:endParaRPr lang="ru-RU" alt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4752528" cy="4800571"/>
          </a:xfrm>
        </p:spPr>
        <p:txBody>
          <a:bodyPr>
            <a:normAutofit fontScale="90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sz="34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900" dirty="0" smtClean="0"/>
              <a:t>   Для </a:t>
            </a:r>
            <a:r>
              <a:rPr lang="ru-RU" sz="2900" dirty="0"/>
              <a:t>самооценки детьми своего внутреннего состояния и самочувствия по отношению к выполняемым на уроке </a:t>
            </a:r>
            <a:r>
              <a:rPr lang="ru-RU" sz="2900" dirty="0" smtClean="0"/>
              <a:t>заданиям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Цветовая оценка </a:t>
            </a:r>
          </a:p>
          <a:p>
            <a:pPr>
              <a:buNone/>
            </a:pPr>
            <a:r>
              <a:rPr lang="ru-RU" sz="2900" dirty="0" smtClean="0"/>
              <a:t>Я не понял(а) тему</a:t>
            </a:r>
          </a:p>
          <a:p>
            <a:pPr>
              <a:buNone/>
            </a:pPr>
            <a:r>
              <a:rPr lang="ru-RU" sz="2900" dirty="0" smtClean="0"/>
              <a:t>(есть затруднение)</a:t>
            </a:r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Мне все понятно</a:t>
            </a:r>
          </a:p>
          <a:p>
            <a:endParaRPr lang="ru-RU" dirty="0"/>
          </a:p>
        </p:txBody>
      </p:sp>
      <p:pic>
        <p:nvPicPr>
          <p:cNvPr id="4" name="Picture 5" descr="2531170_111630729000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12852"/>
            <a:ext cx="201622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4859650" y="3788792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563888" y="551723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824090" y="5445100"/>
            <a:ext cx="14401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Замещающее содержимое 8" descr="IMG_20230120_135719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6208" r="11598" b="18600"/>
          <a:stretch>
            <a:fillRect/>
          </a:stretch>
        </p:blipFill>
        <p:spPr>
          <a:xfrm rot="5400000">
            <a:off x="6475730" y="516255"/>
            <a:ext cx="1280160" cy="32162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</a:t>
            </a:r>
            <a:r>
              <a:rPr lang="ru-RU" sz="2800" b="1" i="1" dirty="0" smtClean="0">
                <a:solidFill>
                  <a:srgbClr val="002060"/>
                </a:solidFill>
              </a:rPr>
              <a:t>Лови ошибку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dirty="0" smtClean="0"/>
              <a:t>   Объясняя материал, учитель намеренно допускает ошибки. Сначала ученики заранее предупреждаются об этом.</a:t>
            </a:r>
          </a:p>
          <a:p>
            <a:pPr>
              <a:buNone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</a:t>
            </a:r>
            <a:r>
              <a:rPr lang="ru-RU" b="1" i="1" dirty="0" smtClean="0">
                <a:solidFill>
                  <a:srgbClr val="002060"/>
                </a:solidFill>
              </a:rPr>
              <a:t>Одноминутное эссе</a:t>
            </a:r>
          </a:p>
          <a:p>
            <a:pPr marL="457200" indent="-457200" algn="just"/>
            <a:r>
              <a:rPr lang="ru-RU" sz="2400" dirty="0" smtClean="0"/>
              <a:t>Что самое главное ты узнал сегодня?</a:t>
            </a:r>
          </a:p>
          <a:p>
            <a:pPr marL="457200" indent="-457200" algn="just"/>
            <a:r>
              <a:rPr lang="ru-RU" sz="2400" dirty="0" smtClean="0"/>
              <a:t>Какие вопросы остались для тебя непонятными?</a:t>
            </a:r>
          </a:p>
          <a:p>
            <a:pPr algn="ctr">
              <a:buNone/>
            </a:pPr>
            <a:endParaRPr lang="ru-RU" sz="36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Кластер</a:t>
            </a:r>
            <a:endParaRPr lang="ru-RU" sz="2800" b="1" i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Прием «кластер» в начальной школе – это один из методов технологии критического мышления, стимулирующей интеллектуальное развитие учеников.</a:t>
            </a:r>
          </a:p>
          <a:p>
            <a:r>
              <a:rPr lang="ru-RU" sz="2400" dirty="0" smtClean="0"/>
              <a:t>Прием кластеров универсален. Он может применяться на любом этапе урока: для актуализации и систематизации знаний, постановки проблемы, для фиксирования новой информации, для установления логической связи между понятиями, на стадии рефлексии</a:t>
            </a:r>
            <a:r>
              <a:rPr lang="ru-RU" sz="2610" dirty="0" smtClean="0"/>
              <a:t>.</a:t>
            </a:r>
            <a:endParaRPr lang="ru-RU" sz="26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492664"/>
          </a:xfrm>
        </p:spPr>
        <p:txBody>
          <a:bodyPr>
            <a:norm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  <a:latin typeface="+mn-lt"/>
              </a:rPr>
              <a:t>Инсерт</a:t>
            </a:r>
            <a:endParaRPr lang="ru-RU" sz="28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Приём </a:t>
            </a:r>
            <a:r>
              <a:rPr lang="ru-RU" dirty="0" smtClean="0"/>
              <a:t>технологии развития критического мышления. Используется для формирования такого универсального учебного действия как умение систематизировать и анализировать информацию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В процессе чтения учащиеся маркируют текст </a:t>
            </a:r>
            <a:r>
              <a:rPr lang="ru-RU" dirty="0" smtClean="0"/>
              <a:t>значками. </a:t>
            </a:r>
            <a:r>
              <a:rPr lang="ru-RU" dirty="0" smtClean="0"/>
              <a:t>Название приема представляет собой аббревиатуру:</a:t>
            </a:r>
          </a:p>
          <a:p>
            <a:r>
              <a:rPr lang="en-US" dirty="0" smtClean="0"/>
              <a:t>I — interactive (</a:t>
            </a:r>
            <a:r>
              <a:rPr lang="ru-RU" dirty="0" smtClean="0"/>
              <a:t>интерактивная).</a:t>
            </a:r>
          </a:p>
          <a:p>
            <a:r>
              <a:rPr lang="en-US" dirty="0" smtClean="0"/>
              <a:t>N — noting (</a:t>
            </a:r>
            <a:r>
              <a:rPr lang="ru-RU" dirty="0" smtClean="0"/>
              <a:t>познавательная).</a:t>
            </a:r>
          </a:p>
          <a:p>
            <a:r>
              <a:rPr lang="en-US" dirty="0" smtClean="0"/>
              <a:t>S — system  for (</a:t>
            </a:r>
            <a:r>
              <a:rPr lang="ru-RU" dirty="0" smtClean="0"/>
              <a:t>система).</a:t>
            </a:r>
          </a:p>
          <a:p>
            <a:r>
              <a:rPr lang="en-US" dirty="0" smtClean="0"/>
              <a:t>E — effective (</a:t>
            </a:r>
            <a:r>
              <a:rPr lang="ru-RU" dirty="0" smtClean="0"/>
              <a:t>для эффективного).</a:t>
            </a:r>
          </a:p>
          <a:p>
            <a:r>
              <a:rPr lang="en-US" dirty="0" smtClean="0"/>
              <a:t>R — reading (</a:t>
            </a:r>
            <a:r>
              <a:rPr lang="ru-RU" dirty="0" smtClean="0"/>
              <a:t>чтения</a:t>
            </a:r>
            <a:r>
              <a:rPr lang="ru-RU" dirty="0" smtClean="0"/>
              <a:t>).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V — я это знаю;</a:t>
            </a:r>
          </a:p>
          <a:p>
            <a:r>
              <a:rPr lang="ru-RU" dirty="0" smtClean="0"/>
              <a:t>+ — это новая информация для меня;</a:t>
            </a:r>
          </a:p>
          <a:p>
            <a:r>
              <a:rPr lang="ru-RU" dirty="0" smtClean="0"/>
              <a:t>- — я думал по-другому, это противоречит тому, что я знал;</a:t>
            </a:r>
          </a:p>
          <a:p>
            <a:r>
              <a:rPr lang="ru-RU" dirty="0" smtClean="0"/>
              <a:t>? — это мне непонятно, нужны объяснения, уточнения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+mn-lt"/>
              </a:rPr>
              <a:t>Дерево знаний</a:t>
            </a:r>
            <a:r>
              <a:rPr lang="ru-RU" sz="2800" b="1" i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+mn-lt"/>
              </a:rPr>
              <a:t>Дерево чувств</a:t>
            </a:r>
            <a:endParaRPr lang="ru-RU" sz="28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9065"/>
          <a:stretch>
            <a:fillRect/>
          </a:stretch>
        </p:blipFill>
        <p:spPr>
          <a:xfrm>
            <a:off x="2285681" y="3068960"/>
            <a:ext cx="4572638" cy="27756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+mn-lt"/>
              </a:rPr>
              <a:t>Л</a:t>
            </a:r>
            <a:r>
              <a:rPr lang="ru-RU" sz="2800" b="1" i="1" dirty="0" smtClean="0">
                <a:solidFill>
                  <a:srgbClr val="002060"/>
                </a:solidFill>
                <a:latin typeface="+mn-lt"/>
              </a:rPr>
              <a:t>естница успеха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Замещающее содержимое 3" descr="IMG_20230120_07403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170" r="12577"/>
          <a:stretch>
            <a:fillRect/>
          </a:stretch>
        </p:blipFill>
        <p:spPr>
          <a:xfrm>
            <a:off x="457200" y="2925445"/>
            <a:ext cx="6130925" cy="326136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404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  Использование приёмов формирующего оценивания в начальной школе</vt:lpstr>
      <vt:lpstr>Слайд 2</vt:lpstr>
      <vt:lpstr>Слайд 3</vt:lpstr>
      <vt:lpstr>«Светофор»</vt:lpstr>
      <vt:lpstr>Слайд 5</vt:lpstr>
      <vt:lpstr>Кластер</vt:lpstr>
      <vt:lpstr>Инсерт</vt:lpstr>
      <vt:lpstr>Дерево знаний Дерево чувств</vt:lpstr>
      <vt:lpstr>Лестница успеха </vt:lpstr>
      <vt:lpstr>Опрос-итог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приёмов формирующего оценивания в начальной школе</dc:title>
  <dc:creator>Сургут</dc:creator>
  <cp:lastModifiedBy>Сургут</cp:lastModifiedBy>
  <cp:revision>30</cp:revision>
  <dcterms:created xsi:type="dcterms:W3CDTF">2023-01-18T17:36:00Z</dcterms:created>
  <dcterms:modified xsi:type="dcterms:W3CDTF">2023-03-16T16:06:44Z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3D5E1D69666B4C40875EEFF33B02DC4A</vt:lpwstr>
  </property>
  <property fmtid="{D5CDD505-2E9C-101B-9397-08002B2CF9AE}" pid="3" name="KSOProductBuildVer">
    <vt:lpwstr>1049-11.2.0.11380</vt:lpwstr>
  </property>
</Properties>
</file>