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9" r:id="rId3"/>
    <p:sldId id="260" r:id="rId4"/>
    <p:sldId id="317" r:id="rId5"/>
    <p:sldId id="325" r:id="rId6"/>
    <p:sldId id="266" r:id="rId7"/>
    <p:sldId id="283" r:id="rId8"/>
    <p:sldId id="282" r:id="rId9"/>
    <p:sldId id="327" r:id="rId10"/>
    <p:sldId id="273" r:id="rId11"/>
    <p:sldId id="274" r:id="rId12"/>
    <p:sldId id="277" r:id="rId13"/>
    <p:sldId id="278" r:id="rId14"/>
    <p:sldId id="279" r:id="rId15"/>
    <p:sldId id="280" r:id="rId16"/>
    <p:sldId id="310" r:id="rId17"/>
    <p:sldId id="281" r:id="rId18"/>
    <p:sldId id="316" r:id="rId19"/>
    <p:sldId id="319" r:id="rId20"/>
    <p:sldId id="293" r:id="rId21"/>
    <p:sldId id="294" r:id="rId22"/>
    <p:sldId id="295" r:id="rId23"/>
    <p:sldId id="297" r:id="rId24"/>
    <p:sldId id="299" r:id="rId25"/>
    <p:sldId id="300" r:id="rId26"/>
    <p:sldId id="320" r:id="rId27"/>
    <p:sldId id="324" r:id="rId28"/>
    <p:sldId id="304" r:id="rId29"/>
    <p:sldId id="306" r:id="rId30"/>
    <p:sldId id="314" r:id="rId31"/>
    <p:sldId id="32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00CC"/>
    <a:srgbClr val="9900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3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2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6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2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2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5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1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8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9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8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477" y="1031196"/>
            <a:ext cx="10780938" cy="479639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Технология               дифференцированного обучения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уроках окружающего мира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1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32" y="1196598"/>
            <a:ext cx="10812458" cy="706964"/>
          </a:xfrm>
        </p:spPr>
        <p:txBody>
          <a:bodyPr/>
          <a:lstStyle/>
          <a:p>
            <a:pPr algn="ctr"/>
            <a:r>
              <a:rPr lang="ru-RU" sz="3200" b="1" dirty="0" smtClean="0"/>
              <a:t>     </a:t>
            </a:r>
            <a:r>
              <a:rPr lang="ru-RU" sz="4000" b="1" dirty="0" smtClean="0"/>
              <a:t>Виды дифференцированных заданий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31" y="2487560"/>
            <a:ext cx="11414235" cy="4070895"/>
          </a:xfrm>
        </p:spPr>
        <p:txBody>
          <a:bodyPr>
            <a:normAutofit fontScale="92500" lnSpcReduction="10000"/>
          </a:bodyPr>
          <a:lstStyle/>
          <a:p>
            <a:pPr marL="0" indent="0" algn="just" defTabSz="425450">
              <a:lnSpc>
                <a:spcPct val="150000"/>
              </a:lnSpc>
              <a:spcBef>
                <a:spcPts val="0"/>
              </a:spcBef>
              <a:buNone/>
              <a:tabLst>
                <a:tab pos="725488" algn="l"/>
              </a:tabLst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Предварительные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трудности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облегченному,</a:t>
            </a:r>
          </a:p>
          <a:p>
            <a:pPr algn="just" defTabSz="425450">
              <a:lnSpc>
                <a:spcPct val="150000"/>
              </a:lnSpc>
              <a:spcBef>
                <a:spcPts val="0"/>
              </a:spcBef>
              <a:buNone/>
              <a:tabLst>
                <a:tab pos="725488" algn="l"/>
              </a:tabLst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среднему,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повышенному.</a:t>
            </a:r>
          </a:p>
          <a:p>
            <a:pPr marL="355600" indent="-355600" algn="just" defTabSz="4254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2.Общее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всего класса задание с предложением системы дополнительных   упражнений возрастающей   степени трудности. </a:t>
            </a:r>
            <a:endParaRPr lang="ru-RU" sz="28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425450">
              <a:lnSpc>
                <a:spcPct val="150000"/>
              </a:lnSpc>
              <a:spcBef>
                <a:spcPts val="0"/>
              </a:spcBef>
              <a:buNone/>
              <a:tabLst>
                <a:tab pos="725488" algn="l"/>
              </a:tabLst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Индивидуальные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задания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425450">
              <a:lnSpc>
                <a:spcPct val="150000"/>
              </a:lnSpc>
              <a:spcBef>
                <a:spcPts val="0"/>
              </a:spcBef>
              <a:buNone/>
              <a:tabLst>
                <a:tab pos="725488" algn="l"/>
              </a:tabLst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4.Групповые дифференцированные задания с учётом различной подготовки учащихся.</a:t>
            </a:r>
          </a:p>
          <a:p>
            <a:pPr marL="0" indent="0" algn="just" defTabSz="425450">
              <a:lnSpc>
                <a:spcPct val="150000"/>
              </a:lnSpc>
              <a:spcBef>
                <a:spcPts val="0"/>
              </a:spcBef>
              <a:buNone/>
              <a:tabLst>
                <a:tab pos="725488" algn="l"/>
              </a:tabLst>
            </a:pPr>
            <a:endParaRPr lang="ru-RU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652036" cy="706964"/>
          </a:xfrm>
        </p:spPr>
        <p:txBody>
          <a:bodyPr/>
          <a:lstStyle/>
          <a:p>
            <a:r>
              <a:rPr lang="ru-RU" sz="4000" b="1" dirty="0" smtClean="0"/>
              <a:t>Виды дифференцированных заданий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12" y="2811151"/>
            <a:ext cx="11340663" cy="37046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5.Равноценные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задания с приложением к каждому варианту системы дополнительных заданий возрастающей трудности. </a:t>
            </a:r>
            <a:endParaRPr lang="ru-RU" sz="28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6.Упражнения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минимального и максимального количества    заданий для обязательного выполнения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7.Дифференцированные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разной степенью помощи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5432" y="1085963"/>
            <a:ext cx="12180383" cy="864964"/>
          </a:xfrm>
        </p:spPr>
        <p:txBody>
          <a:bodyPr/>
          <a:lstStyle/>
          <a:p>
            <a:pPr algn="ctr"/>
            <a:r>
              <a:rPr lang="ru-RU" sz="2800" b="1" dirty="0" smtClean="0"/>
              <a:t>           </a:t>
            </a:r>
            <a:r>
              <a:rPr lang="ru-RU" sz="4000" b="1" dirty="0" smtClean="0"/>
              <a:t>1. Дифференциация учебных заданий                  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                      по уровню трудности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1" y="2245653"/>
            <a:ext cx="11682248" cy="43163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следующие виды </a:t>
            </a:r>
            <a:r>
              <a:rPr lang="ru-RU" sz="28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усложнения:</a:t>
            </a:r>
            <a:endParaRPr lang="ru-RU" sz="28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усложнение изучаемого материала (например, в 3-ей группе готовят пересказ текста учебника, во 2 и 1 – готовят дополнительный материал по теме); </a:t>
            </a:r>
            <a:endParaRPr lang="ru-RU" sz="28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увеличение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количества изучаемого материала (например, в 3 группе готовят опережающий материал или доклад кроме основного задания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обратного задания вместо прямого (например, 2-й и 3-й группам даётся задание на решение кроссворда, а 1-й группе – 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его составление).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38" y="765120"/>
            <a:ext cx="10876625" cy="103211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b="1" dirty="0" smtClean="0"/>
              <a:t>                </a:t>
            </a:r>
            <a:r>
              <a:rPr lang="ru-RU" sz="4000" b="1" dirty="0"/>
              <a:t>2</a:t>
            </a:r>
            <a:r>
              <a:rPr lang="ru-RU" sz="4000" b="1" dirty="0" smtClean="0"/>
              <a:t>. </a:t>
            </a:r>
            <a:r>
              <a:rPr lang="ru-RU" sz="4000" b="1" dirty="0" smtClean="0">
                <a:solidFill>
                  <a:srgbClr val="EBEBEB"/>
                </a:solidFill>
              </a:rPr>
              <a:t>Дифференциация заданий </a:t>
            </a:r>
            <a:br>
              <a:rPr lang="ru-RU" sz="4000" b="1" dirty="0" smtClean="0">
                <a:solidFill>
                  <a:srgbClr val="EBEBEB"/>
                </a:solidFill>
              </a:rPr>
            </a:br>
            <a:r>
              <a:rPr lang="ru-RU" sz="4000" b="1" dirty="0" smtClean="0">
                <a:solidFill>
                  <a:srgbClr val="EBEBEB"/>
                </a:solidFill>
              </a:rPr>
              <a:t>             по объему учебного материала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324" y="2603499"/>
            <a:ext cx="11058070" cy="413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1-й и 2-й группы выполняются кроме основного ещё и дополнительное задание, аналогичное основному, однотипное с 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ним: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задания на смекалку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- ребусы,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упражнения игрового характера.</a:t>
            </a:r>
            <a:r>
              <a:rPr lang="ru-RU" sz="2400" b="1" dirty="0">
                <a:solidFill>
                  <a:srgbClr val="6600CC"/>
                </a:solidFill>
              </a:rPr>
              <a:t/>
            </a:r>
            <a:br>
              <a:rPr lang="ru-RU" sz="2400" b="1" dirty="0">
                <a:solidFill>
                  <a:srgbClr val="6600CC"/>
                </a:solidFill>
              </a:rPr>
            </a:br>
            <a:r>
              <a:rPr lang="ru-RU" sz="2400" dirty="0">
                <a:solidFill>
                  <a:srgbClr val="6600CC"/>
                </a:solidFill>
              </a:rPr>
              <a:t/>
            </a:r>
            <a:br>
              <a:rPr lang="ru-RU" sz="2400" dirty="0">
                <a:solidFill>
                  <a:srgbClr val="6600CC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9186" y="763184"/>
            <a:ext cx="11398469" cy="1051778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             </a:t>
            </a:r>
            <a:r>
              <a:rPr lang="ru-RU" sz="4000" b="1" dirty="0" smtClean="0"/>
              <a:t>3. </a:t>
            </a:r>
            <a:r>
              <a:rPr lang="ru-RU" sz="4000" b="1" dirty="0" smtClean="0">
                <a:solidFill>
                  <a:srgbClr val="EBEBEB"/>
                </a:solidFill>
              </a:rPr>
              <a:t>Дифференциация работы </a:t>
            </a:r>
            <a:br>
              <a:rPr lang="ru-RU" sz="4000" b="1" dirty="0" smtClean="0">
                <a:solidFill>
                  <a:srgbClr val="EBEBEB"/>
                </a:solidFill>
              </a:rPr>
            </a:br>
            <a:r>
              <a:rPr lang="ru-RU" sz="4000" b="1" dirty="0" smtClean="0">
                <a:solidFill>
                  <a:srgbClr val="EBEBEB"/>
                </a:solidFill>
              </a:rPr>
              <a:t>            по степени самостоятельности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768" y="2517059"/>
            <a:ext cx="11177073" cy="40312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различий в учебных заданиях для разных групп учащихся. Все дети выполняют одинаковые упражнения, но одни это делают под руководством учителя, а другие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marL="0" lvl="0" indent="0" algn="just">
              <a:buClr>
                <a:srgbClr val="B31166"/>
              </a:buClr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Степень самостоятельности учащихся различна:</a:t>
            </a:r>
          </a:p>
          <a:p>
            <a:pPr marL="0" lvl="0" indent="0" algn="just">
              <a:buClr>
                <a:srgbClr val="B31166"/>
              </a:buClr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1-я группа - самостоятельная работа, </a:t>
            </a:r>
          </a:p>
          <a:p>
            <a:pPr marL="0" lvl="0" indent="0" algn="just">
              <a:buClr>
                <a:srgbClr val="B31166"/>
              </a:buClr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2-я группа – </a:t>
            </a:r>
            <a:r>
              <a:rPr lang="ru-RU" sz="2800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полусамостоятельная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Clr>
                <a:srgbClr val="B31166"/>
              </a:buClr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3-я группа – фронтальная работа под руководством учителя</a:t>
            </a:r>
            <a:b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71" y="800246"/>
            <a:ext cx="11165306" cy="884629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EBEBEB"/>
                </a:solidFill>
              </a:rPr>
              <a:t>            </a:t>
            </a:r>
            <a:r>
              <a:rPr lang="ru-RU" sz="4000" b="1" dirty="0" smtClean="0">
                <a:solidFill>
                  <a:srgbClr val="EBEBEB"/>
                </a:solidFill>
              </a:rPr>
              <a:t>4. Дифференциация </a:t>
            </a:r>
            <a:r>
              <a:rPr lang="ru-RU" sz="4000" b="1" dirty="0">
                <a:solidFill>
                  <a:srgbClr val="EBEBEB"/>
                </a:solidFill>
              </a:rPr>
              <a:t>работы </a:t>
            </a:r>
            <a:br>
              <a:rPr lang="ru-RU" sz="4000" b="1" dirty="0">
                <a:solidFill>
                  <a:srgbClr val="EBEBEB"/>
                </a:solidFill>
              </a:rPr>
            </a:br>
            <a:r>
              <a:rPr lang="ru-RU" sz="4000" b="1" dirty="0">
                <a:solidFill>
                  <a:srgbClr val="EBEBEB"/>
                </a:solidFill>
              </a:rPr>
              <a:t>        </a:t>
            </a:r>
            <a:r>
              <a:rPr lang="ru-RU" sz="4000" b="1" dirty="0" smtClean="0">
                <a:solidFill>
                  <a:srgbClr val="EBEBEB"/>
                </a:solidFill>
              </a:rPr>
              <a:t>по характеру помощи учащимся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096" y="2061385"/>
            <a:ext cx="11603420" cy="45916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- образец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выполнения задания: показ способа выполнения, 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образца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рассуждения и оформления;</a:t>
            </a:r>
            <a:b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- справочные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материалы; </a:t>
            </a:r>
            <a:endParaRPr lang="ru-RU" sz="28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- наглядные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опоры, иллюстрации, модели; </a:t>
            </a:r>
            <a:endParaRPr lang="ru-RU" sz="28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- дополнительная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конкретизация задания (например, разъяснение отдельных слов 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задании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указание на какую-нибудь деталь, существенную для выполнения задания); </a:t>
            </a:r>
            <a:endParaRPr lang="ru-RU" sz="28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- вспомогательные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наводящие вопросы, прямые или косвенные указания по выполнению задания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начало выполнения задания или частично выполненное задание.</a:t>
            </a:r>
            <a:b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24" y="1086433"/>
            <a:ext cx="11114689" cy="90429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EBEBEB"/>
                </a:solidFill>
              </a:rPr>
              <a:t>5.  </a:t>
            </a:r>
            <a:r>
              <a:rPr lang="ru-RU" sz="4000" b="1" dirty="0">
                <a:solidFill>
                  <a:srgbClr val="EBEBEB"/>
                </a:solidFill>
              </a:rPr>
              <a:t>Дифференциация учебных </a:t>
            </a:r>
            <a:r>
              <a:rPr lang="ru-RU" sz="4000" b="1" dirty="0" smtClean="0">
                <a:solidFill>
                  <a:srgbClr val="EBEBEB"/>
                </a:solidFill>
              </a:rPr>
              <a:t>заданий по </a:t>
            </a:r>
            <a:r>
              <a:rPr lang="ru-RU" sz="4000" b="1" dirty="0">
                <a:solidFill>
                  <a:srgbClr val="EBEBEB"/>
                </a:solidFill>
              </a:rPr>
              <a:t>уровню творчества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404" y="2295832"/>
            <a:ext cx="11031794" cy="4562168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(для 1,2 группы)</a:t>
            </a:r>
            <a:endParaRPr lang="ru-RU" sz="28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создание модели поведения объекта или героя, </a:t>
            </a:r>
          </a:p>
          <a:p>
            <a:pPr marL="0" lvl="0" indent="0" algn="just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предсказание событий; </a:t>
            </a:r>
          </a:p>
          <a:p>
            <a:pPr marL="0" lvl="0" indent="0" algn="just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задания с недостающими или лишними данными; </a:t>
            </a:r>
          </a:p>
          <a:p>
            <a:pPr marL="0" lvl="0" indent="0" algn="just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выполнение задания разными способами, поиск наиболее рационального способа     выполнения задания; </a:t>
            </a:r>
          </a:p>
          <a:p>
            <a:pPr marL="0" lvl="0" indent="0" algn="just">
              <a:spcBef>
                <a:spcPts val="0"/>
              </a:spcBef>
              <a:buClr>
                <a:srgbClr val="B31166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самостоятельное составление кроссвордов по тексту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Clr>
                <a:srgbClr val="ACD433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 задания: (3 группа)</a:t>
            </a:r>
          </a:p>
          <a:p>
            <a:pPr marL="0" lvl="0" indent="0" algn="just">
              <a:spcBef>
                <a:spcPts val="0"/>
              </a:spcBef>
              <a:buClr>
                <a:srgbClr val="ACD433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пересказ знакомого текста, </a:t>
            </a:r>
          </a:p>
          <a:p>
            <a:pPr marL="0" lvl="0" indent="0" algn="just">
              <a:spcBef>
                <a:spcPts val="0"/>
              </a:spcBef>
              <a:buClr>
                <a:srgbClr val="ACD433"/>
              </a:buClr>
              <a:buNone/>
            </a:pP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выполнение простых заданий на основе изученных приёмов. </a:t>
            </a:r>
          </a:p>
          <a:p>
            <a:pPr marL="0" lvl="0" indent="0" algn="just">
              <a:buClr>
                <a:srgbClr val="B31166"/>
              </a:buClr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66" y="832638"/>
            <a:ext cx="10456945" cy="168442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EBEBEB"/>
                </a:solidFill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Разноуровневые карточки - 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задания: </a:t>
            </a:r>
            <a:r>
              <a:rPr lang="ru-RU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266" y="2517058"/>
            <a:ext cx="10982632" cy="350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</a:t>
            </a:r>
            <a:r>
              <a:rPr lang="ru-RU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</a:t>
            </a:r>
            <a:r>
              <a:rPr lang="ru-RU" sz="4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Средний </a:t>
            </a:r>
            <a:r>
              <a:rPr lang="ru-RU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** </a:t>
            </a:r>
            <a:endParaRPr lang="ru-RU" sz="44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</a:t>
            </a:r>
            <a:r>
              <a:rPr lang="ru-RU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 ***</a:t>
            </a:r>
            <a:br>
              <a:rPr lang="ru-RU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89" y="5460579"/>
            <a:ext cx="2467517" cy="13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              </a:t>
            </a:r>
            <a:r>
              <a:rPr lang="ru-RU" sz="4000" b="1" dirty="0" smtClean="0"/>
              <a:t>Тема «Части растений»</a:t>
            </a:r>
            <a:endParaRPr lang="ru-RU" sz="4000" b="1" dirty="0"/>
          </a:p>
        </p:txBody>
      </p:sp>
      <p:pic>
        <p:nvPicPr>
          <p:cNvPr id="1026" name="Picture 2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78" y="3275615"/>
            <a:ext cx="2637173" cy="33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80234" y="2254469"/>
            <a:ext cx="5780689" cy="297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6483" y="2422342"/>
          <a:ext cx="5628289" cy="4183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8341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1*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Рассмотри растение и назови его части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69724" y="2422342"/>
          <a:ext cx="5896303" cy="422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Карточка 2**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1) Назови, семена и плоды каких растений изображены на рисунке 5.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2) Назови растения, плоды и семена которых распространяются ветром. Какие у них особенности строения?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3)Подумай, как могут распространяться плоды дуба.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Тема «Плоды»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41" y="3608132"/>
            <a:ext cx="3873459" cy="32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93682" y="2475185"/>
          <a:ext cx="1097280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7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Карточка 3***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Рассмотри рисунок 6 и скажи, какие части этих растений человек употребляет в пищу.</a:t>
                      </a: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03165"/>
            <a:ext cx="8761413" cy="706964"/>
          </a:xfrm>
        </p:spPr>
        <p:txBody>
          <a:bodyPr/>
          <a:lstStyle/>
          <a:p>
            <a:r>
              <a:rPr lang="ru-RU" sz="3200" b="1" dirty="0" smtClean="0"/>
              <a:t>                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076131"/>
            <a:ext cx="11981793" cy="418277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u="sng" dirty="0" smtClean="0">
                <a:solidFill>
                  <a:srgbClr val="6600CC"/>
                </a:solidFill>
                <a:latin typeface="Times New Roman"/>
                <a:ea typeface="Calibri"/>
              </a:rPr>
              <a:t>Технология </a:t>
            </a:r>
            <a:r>
              <a:rPr lang="ru-RU" sz="2800" b="1" u="sng" dirty="0">
                <a:solidFill>
                  <a:srgbClr val="6600CC"/>
                </a:solidFill>
                <a:latin typeface="Times New Roman"/>
                <a:ea typeface="Calibri"/>
              </a:rPr>
              <a:t>дифференцированного обучения </a:t>
            </a:r>
            <a:r>
              <a:rPr lang="ru-RU" sz="2800" dirty="0">
                <a:solidFill>
                  <a:srgbClr val="6600CC"/>
                </a:solidFill>
                <a:latin typeface="Times New Roman"/>
                <a:ea typeface="Calibri"/>
              </a:rPr>
              <a:t>- это такое построение системы обучения, при котором учащиеся на основании </a:t>
            </a:r>
            <a:r>
              <a:rPr lang="ru-RU" sz="2800" dirty="0" smtClean="0">
                <a:solidFill>
                  <a:srgbClr val="6600CC"/>
                </a:solidFill>
                <a:latin typeface="Times New Roman"/>
                <a:ea typeface="Calibri"/>
              </a:rPr>
              <a:t>каких-либо </a:t>
            </a:r>
            <a:r>
              <a:rPr lang="ru-RU" sz="2800" dirty="0">
                <a:solidFill>
                  <a:srgbClr val="6600CC"/>
                </a:solidFill>
                <a:latin typeface="Times New Roman"/>
                <a:ea typeface="Calibri"/>
              </a:rPr>
              <a:t>особенностей объединяются  в малые группы внутри класса - внутренняя дифференциация, либо в целые классы, даже школы - внешняя дифференциация. Этот подход гарантирует усвоение ба­зовых знаний всеми учащимися и одновременно предоставление возможностей для каждого ученика реализовать свои склонно­сти и </a:t>
            </a:r>
            <a:r>
              <a:rPr lang="ru-RU" sz="2800" dirty="0" smtClean="0">
                <a:solidFill>
                  <a:srgbClr val="6600CC"/>
                </a:solidFill>
                <a:latin typeface="Times New Roman"/>
                <a:ea typeface="Calibri"/>
              </a:rPr>
              <a:t>способности.</a:t>
            </a:r>
            <a:endParaRPr lang="ru-RU" sz="28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            </a:t>
            </a:r>
            <a:r>
              <a:rPr lang="ru-RU" sz="4000" b="1" dirty="0" smtClean="0"/>
              <a:t>Тема «Ты и твое здоровье»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0719" y="2317531"/>
          <a:ext cx="629044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5128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Карточка 1*  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Вставь пропуски в тексте: 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Соблюдай режим дня! </a:t>
                      </a:r>
                      <a:r>
                        <a:rPr lang="ru-RU" sz="2000" b="1" dirty="0" err="1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__________________двигайся</a:t>
                      </a: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Делай ____________________________________. </a:t>
                      </a:r>
                    </a:p>
                    <a:p>
                      <a:pPr marL="0" indent="1905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Одевайся так, чтобы не ________ и не ___________.  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Выбери правильные рекомендации и обведи их номера: 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1.Тебе необходимо спать не менее девяти часов в сутки. 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Если ты встаёшь в 7 часов утра, то лечь спать нужно попозже. 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3.Каждый день гуляй на свежем воздухе два-три часа. </a:t>
                      </a:r>
                    </a:p>
                    <a:p>
                      <a:pPr marL="0" indent="1905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4.Смотри все интересные телевизионные передачи.</a:t>
                      </a:r>
                      <a:endParaRPr lang="ru-RU" sz="2000" b="1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779173" y="2328039"/>
          <a:ext cx="5171090" cy="431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72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Соедини стрелками начало и конец пословицы:</a:t>
                      </a:r>
                    </a:p>
                    <a:p>
                      <a:pPr marR="0" lvl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Крепок телом -             золота.</a:t>
                      </a:r>
                    </a:p>
                    <a:p>
                      <a:pPr marR="0" lvl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 дороже          богат и делом. </a:t>
                      </a:r>
                    </a:p>
                    <a:p>
                      <a:pPr marR="0" lvl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 будешь              тот не думает в гости</a:t>
                      </a:r>
                    </a:p>
                    <a:p>
                      <a:pPr marR="0" lvl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кого болят кости,     всё добудешь.</a:t>
                      </a:r>
                    </a:p>
                    <a:p>
                      <a:pPr marL="0" indent="0" algn="just">
                        <a:buNone/>
                      </a:pPr>
                      <a:endParaRPr lang="ru-RU" sz="2200" b="0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EBEBEB"/>
                </a:solidFill>
              </a:rPr>
              <a:t>            Тема </a:t>
            </a:r>
            <a:r>
              <a:rPr lang="ru-RU" sz="4000" b="1" dirty="0">
                <a:solidFill>
                  <a:srgbClr val="EBEBEB"/>
                </a:solidFill>
              </a:rPr>
              <a:t>«Ты и твое здоровье»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8814" y="2380594"/>
          <a:ext cx="11410730" cy="4083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26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Карточка 2** 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endParaRPr lang="ru-RU" sz="24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     Запиши свой режим дня. Всё ли верно в этих советах? 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Исправь ошибки: 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Чтобы крепче заснуть, перед сном нужно чистить зубы, мыть руки, ноги, принимать душ. Лучше всего поиграть в шумные игры, послушать громкую музыку. Комнату нужно проветрить, можно и погулять на свежем воздухе. Очень помогает сну, если посмотреть страшный фильм, много съесть и выпить много чаю.  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	 Запиши одну пословицу о здоровье.</a:t>
                      </a:r>
                      <a:endParaRPr lang="ru-RU" sz="24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EBEBEB"/>
                </a:solidFill>
              </a:rPr>
              <a:t>             </a:t>
            </a:r>
            <a:r>
              <a:rPr lang="ru-RU" sz="4000" b="1" dirty="0" smtClean="0">
                <a:solidFill>
                  <a:srgbClr val="EBEBEB"/>
                </a:solidFill>
              </a:rPr>
              <a:t>Тема </a:t>
            </a:r>
            <a:r>
              <a:rPr lang="ru-RU" sz="4000" b="1" dirty="0">
                <a:solidFill>
                  <a:srgbClr val="EBEBEB"/>
                </a:solidFill>
              </a:rPr>
              <a:t>«Ты и твое здоровье»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17" y="2269048"/>
            <a:ext cx="5955295" cy="42578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78134"/>
              </p:ext>
            </p:extLst>
          </p:nvPr>
        </p:nvGraphicFramePr>
        <p:xfrm>
          <a:off x="154334" y="2305233"/>
          <a:ext cx="11752318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23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 3***  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Запиши режим дня для ученика, занимающегося во вторую смену.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Реши кроссворд: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1.(</a:t>
                      </a:r>
                      <a:r>
                        <a:rPr lang="ru-RU" sz="205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верт</a:t>
                      </a: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Правильная, нормальная работа всего организма, хорошее самочувствие и настроение.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1.(</a:t>
                      </a:r>
                      <a:r>
                        <a:rPr lang="ru-RU" sz="205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гориз</a:t>
                      </a: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Утром раньше поднимайся, прыгай, бегай, отжимайся, для здоровья, для порядка людям всем нужна … 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2.Хочешь ты побить рекорд? Так тебе поможет…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3.Дождик тёплый и густой, этот дождик не простой: он без туч и облаков целый день идти готов.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4.Чтоб большим спортсменом стать, нужно очень много знать. И поможет здесь сноровка и, конечно,...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5.Есть, ребята, у меня два серебряных коня. Езжу сразу на обоих -  что за кони у меня?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205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Нарисуй отгадку к 5 вопросу кроссворда.</a:t>
                      </a:r>
                      <a:endParaRPr lang="ru-RU" sz="2200" b="1" dirty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395363" cy="706964"/>
          </a:xfrm>
        </p:spPr>
        <p:txBody>
          <a:bodyPr/>
          <a:lstStyle/>
          <a:p>
            <a:pPr algn="ctr"/>
            <a:r>
              <a:rPr lang="ru-RU" sz="4000" b="1" dirty="0" smtClean="0"/>
              <a:t>        Тема «Царство живой природы»</a:t>
            </a:r>
            <a:endParaRPr lang="ru-RU" sz="4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95848" y="2285999"/>
            <a:ext cx="5722883" cy="374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9546" y="2554013"/>
          <a:ext cx="5155322" cy="3925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5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561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 1*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1.Рассмотри растение и назови его части.  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2.Определи, кто кем питается: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Коршун                   плотва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Лиса                         заяц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Щука                       мышь </a:t>
                      </a:r>
                    </a:p>
                    <a:p>
                      <a:pPr marL="0" indent="0">
                        <a:buNone/>
                      </a:pPr>
                      <a:endParaRPr lang="ru-RU" sz="1100" b="1" dirty="0" smtClean="0"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Соедини их линиями.  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Подчеркни животных-хищников. Назови их существенные признаки.</a:t>
                      </a:r>
                      <a:endParaRPr lang="ru-RU" sz="2000" b="1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70484" y="2538247"/>
          <a:ext cx="6290440" cy="3894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40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Карточка 2**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Назови, семена и плоды каких растений изображены на рисунке.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  Назови растения, плоды и семена которых распространяются ветром.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Какие у них особенности строения?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 Что общего у гусеницы, зайца, кошки? Чем они различаются?</a:t>
                      </a:r>
                      <a:endParaRPr lang="ru-RU" sz="2400" b="1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539742" cy="70696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EBEBEB"/>
                </a:solidFill>
              </a:rPr>
              <a:t>       Тема </a:t>
            </a:r>
            <a:r>
              <a:rPr lang="ru-RU" sz="4000" b="1" dirty="0">
                <a:solidFill>
                  <a:srgbClr val="EBEBEB"/>
                </a:solidFill>
              </a:rPr>
              <a:t>«Царство живой природы»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336065" cy="3934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4497" y="2359280"/>
          <a:ext cx="11177751" cy="4167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7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6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Карточка 3***  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1.Рассмотри рисунок  и скажи, какие части этих растений человек употребляет в пищу.  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2. Ничто в лесу не пропадает даром: хвою, ветки, траву поедают «лесной петух», «лесная корова» и «лесной кролик».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Как они называются? (г- - - - - </a:t>
                      </a:r>
                      <a:r>
                        <a:rPr lang="ru-RU" sz="240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л - - </a:t>
                      </a:r>
                      <a:r>
                        <a:rPr lang="ru-RU" sz="240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-</a:t>
                      </a:r>
                      <a:r>
                        <a:rPr lang="ru-RU" sz="2400" b="1" dirty="0" err="1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 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3.  Назови одно:  насекомое, птицу, животное, растение.</a:t>
                      </a:r>
                      <a:endParaRPr lang="ru-RU" sz="2400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              Тема «Вода на Земле»</a:t>
            </a:r>
            <a:endParaRPr lang="ru-RU" sz="4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4399547"/>
            <a:ext cx="5229803" cy="245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76509" y="2219638"/>
            <a:ext cx="6315491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38193" y="3934547"/>
            <a:ext cx="6153807" cy="2923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7792" y="2327749"/>
          <a:ext cx="5188607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1*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Назови обитателей морей.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Почему реки бывают полноводнее весной?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Почему необходимо охранять чистоту рек, озер и морей</a:t>
                      </a:r>
                      <a:endParaRPr lang="ru-RU" sz="2000" dirty="0" smtClean="0">
                        <a:solidFill>
                          <a:srgbClr val="6600CC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666985" y="2258891"/>
          <a:ext cx="6350843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520">
                <a:tc>
                  <a:txBody>
                    <a:bodyPr/>
                    <a:lstStyle/>
                    <a:p>
                      <a:pPr marL="0" indent="0" algn="ctr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3* *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1) Назови водоемы.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2) Назови самую большую реку вашей местности.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3) Чем покрываются водоемы зимой? Почему?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7283" y="4650535"/>
          <a:ext cx="5167586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2* *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Назови обитателей озер и рек.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Как называются растения, обитающие в водоемах?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Чем отличается река от озера?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652656" y="3868980"/>
          <a:ext cx="6353298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3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6886">
                <a:tc>
                  <a:txBody>
                    <a:bodyPr/>
                    <a:lstStyle/>
                    <a:p>
                      <a:pPr marL="0" indent="0" algn="ctr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4</a:t>
                      </a:r>
                      <a:r>
                        <a:rPr lang="ru-RU" sz="2000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**</a:t>
                      </a:r>
                    </a:p>
                    <a:p>
                      <a:pPr marL="15875" indent="-15875" algn="just"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Объясни, что общего и какова разница между лужей, прудом, озером, водохранилищем, морем, океаном?</a:t>
                      </a:r>
                    </a:p>
                    <a:p>
                      <a:pPr marL="457200" indent="-457200" algn="just"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Воды какого океана плещутся в Азовском море?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 Как бы ты определил, что такое море, а что такое озеро; что такое река, а что такое ручей?</a:t>
                      </a:r>
                    </a:p>
                    <a:p>
                      <a:pPr marL="0" indent="0" algn="just">
                        <a:buFont typeface="Wingdings 3" charset="2"/>
                        <a:buNone/>
                      </a:pPr>
                      <a:r>
                        <a:rPr lang="ru-RU" sz="20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4) Вопросы можешь продолжить. Ответы проверь по толковому словарю.</a:t>
                      </a:r>
                      <a:endParaRPr lang="ru-RU" sz="2000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EBEBEB"/>
                </a:solidFill>
              </a:rPr>
              <a:t>   Тема </a:t>
            </a:r>
            <a:r>
              <a:rPr lang="ru-RU" sz="3200" b="1" dirty="0">
                <a:solidFill>
                  <a:srgbClr val="EBEBEB"/>
                </a:solidFill>
              </a:rPr>
              <a:t>«Разнообразие животного  мира» </a:t>
            </a:r>
            <a:endParaRPr lang="ru-RU" dirty="0"/>
          </a:p>
        </p:txBody>
      </p:sp>
      <p:pic>
        <p:nvPicPr>
          <p:cNvPr id="4098" name="Picture 2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4632549"/>
            <a:ext cx="43529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069723" y="2240893"/>
            <a:ext cx="6122277" cy="401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6" y="4876445"/>
            <a:ext cx="43243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8965" y="2485403"/>
          <a:ext cx="5346263" cy="4151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18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1*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1)Определи, кто кем питается. Соедини их линиями.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2)Подчеркни животных-хищников (рис.10). Назови их существенные признаки.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926084" y="2516935"/>
          <a:ext cx="5850758" cy="4104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0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5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Карточка 2**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общего между этими объектами природы (рис. 11) и чем они различаются?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EBEBEB"/>
                </a:solidFill>
              </a:rPr>
              <a:t>  Тема </a:t>
            </a:r>
            <a:r>
              <a:rPr lang="ru-RU" sz="3200" b="1" dirty="0">
                <a:solidFill>
                  <a:srgbClr val="EBEBEB"/>
                </a:solidFill>
              </a:rPr>
              <a:t>«Разнообразие животного  мира» </a:t>
            </a:r>
            <a:endParaRPr lang="ru-RU" dirty="0"/>
          </a:p>
        </p:txBody>
      </p:sp>
      <p:pic>
        <p:nvPicPr>
          <p:cNvPr id="7170" name="Picture 2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43" y="4353146"/>
            <a:ext cx="2686126" cy="25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27378" y="2288189"/>
            <a:ext cx="5722883" cy="405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Users\Vika\Desktop\Стативка В.С. Дифференцированные формы контроля знаний учащихся на уроках «Окружающего мира» (1-4 класс) в системе развивающего обучения Л.В. Занкова __(С) Вопросы Интернет-образования, ФИО_files\st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13" y="4461641"/>
            <a:ext cx="5056537" cy="2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9049939" y="4331775"/>
            <a:ext cx="2644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33333"/>
                </a:solidFill>
                <a:latin typeface="Verdana"/>
              </a:rPr>
              <a:t>Г…..ь Л..</a:t>
            </a:r>
            <a:r>
              <a:rPr lang="ru-RU" b="1" dirty="0" err="1">
                <a:solidFill>
                  <a:srgbClr val="333333"/>
                </a:solidFill>
                <a:latin typeface="Verdana"/>
              </a:rPr>
              <a:t>ь</a:t>
            </a:r>
            <a:r>
              <a:rPr lang="ru-RU" b="1" dirty="0">
                <a:solidFill>
                  <a:srgbClr val="333333"/>
                </a:solidFill>
                <a:latin typeface="Verdana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Verdana"/>
              </a:rPr>
              <a:t>з..ц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21973" y="2359280"/>
          <a:ext cx="5596758" cy="4309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953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Карточка 4**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Ничто в лесу не пропадает даром: хвою, ветки, траву поедают «лесной петух», «лесная корова» и «лесной кролик». Как они называются?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04951" y="2369791"/>
          <a:ext cx="5896303" cy="4283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325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 3**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Назови лишнее животное (рис. 15). Почему оно лишнее?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Как назвать одним словом остальных животных (рис. 15)? Где они обитают?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1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652036" cy="706964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smtClean="0"/>
              <a:t>Тема «Разнообразие животного  мира» </a:t>
            </a:r>
            <a:endParaRPr lang="ru-RU" sz="4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95848" y="2359743"/>
            <a:ext cx="5996151" cy="3457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0718" y="2385323"/>
          <a:ext cx="5927834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Карточка 5*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1.Как называют животных, которых люди разводят в хозяйстве?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Выбери правильный ответ. Подчеркни.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комнатные;  2) домашние;     3) культурные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2.В какой строке указаны продукты, которые человек получает от кур? Выбери и подчеркни.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яйца, мясо, пух, перья;    2) мясо, шкуры, шерсть, яйца;  3) яйца, мясо, молоко, перья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3.Подчеркни животное, которое относится к пресмыкающимся.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21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Дельфин, бегемот, карп, змея, комар, лягушка, заяц, рак.</a:t>
                      </a:r>
                      <a:endParaRPr lang="ru-RU" sz="2100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88689" y="2390811"/>
          <a:ext cx="5708870" cy="4246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64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Карточка 6</a:t>
                      </a:r>
                      <a:r>
                        <a:rPr kumimoji="0" lang="ru-RU" sz="2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.**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1.Распредели животных по группам. Допиши по одному примеру в каждую группу.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Стрекоза, муха, журавль, крот, заяц, рысь, орёл, муравей, бабочка, лось, сойка, муравьед, осётр, сом, щука, медведь, бобр, страус, карась.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Насекомые:____________________________</a:t>
                      </a:r>
                      <a:endParaRPr kumimoji="0" lang="ru-RU" sz="2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Рыбы:_________________________________</a:t>
                      </a:r>
                      <a:endParaRPr kumimoji="0" lang="ru-RU" sz="2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Птицы:________________________________</a:t>
                      </a:r>
                      <a:endParaRPr kumimoji="0" lang="ru-RU" sz="2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Звери:_________________________________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29" y="973668"/>
            <a:ext cx="10967714" cy="706964"/>
          </a:xfrm>
        </p:spPr>
        <p:txBody>
          <a:bodyPr/>
          <a:lstStyle/>
          <a:p>
            <a:pPr algn="ctr"/>
            <a:r>
              <a:rPr lang="ru-RU" sz="3200" b="1" dirty="0" smtClean="0"/>
              <a:t>  </a:t>
            </a:r>
            <a:r>
              <a:rPr lang="ru-RU" sz="4000" b="1" dirty="0" smtClean="0">
                <a:solidFill>
                  <a:srgbClr val="EBEBEB"/>
                </a:solidFill>
              </a:rPr>
              <a:t>Тема «Разнообразие животного мира»</a:t>
            </a:r>
            <a:r>
              <a:rPr lang="ru-RU" sz="4000" b="1" dirty="0" smtClean="0"/>
              <a:t>     </a:t>
            </a:r>
            <a:r>
              <a:rPr lang="ru-RU" b="1" dirty="0" smtClean="0"/>
              <a:t>       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084" y="2281084"/>
            <a:ext cx="10746658" cy="389357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rgbClr val="7030A0"/>
                </a:solidFill>
              </a:rPr>
              <a:t/>
            </a:r>
            <a:br>
              <a:rPr lang="ru-RU" sz="9600" b="1" dirty="0">
                <a:solidFill>
                  <a:srgbClr val="7030A0"/>
                </a:solidFill>
              </a:rPr>
            </a:br>
            <a:endParaRPr lang="ru-RU" sz="9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1572" y="2443923"/>
          <a:ext cx="11021848" cy="411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2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Карточка 7***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 Подчеркни лишнее слово в каждой строке. Обоснуй свой выбор.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1) Заяц, ёж, лиса, шмель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2) Трясогузка, скворец, сорока, паук.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3) Бабочка, стрекоза, енот, пчела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 Почему человек разводит таких животных, как канарейка и черепаха.</a:t>
                      </a:r>
                      <a:b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dirty="0" smtClean="0"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 Докажи, что лиса - дикое животное. </a:t>
                      </a:r>
                      <a:endParaRPr lang="ru-RU" sz="2400" dirty="0">
                        <a:solidFill>
                          <a:srgbClr val="66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4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8867"/>
            <a:ext cx="11903242" cy="1384521"/>
          </a:xfrm>
        </p:spPr>
        <p:txBody>
          <a:bodyPr/>
          <a:lstStyle/>
          <a:p>
            <a:r>
              <a:rPr lang="ru-RU" sz="4000" dirty="0" smtClean="0"/>
              <a:t>       </a:t>
            </a:r>
            <a:r>
              <a:rPr lang="ru-RU" sz="4000" b="1" dirty="0" smtClean="0"/>
              <a:t>Цель дифференцированного обучения   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67017"/>
            <a:ext cx="11939752" cy="34163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393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дифференцированного обучения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комфортной среды для обучения и развития личности с учетом индивидуально-психологических особенностей. Дифференциация обучения осуществляется через изменение содержания, регулирование трудности и длительности выполнения отдельных заданий, выбора средств педагогической поддержки учеников в соответствии с их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35" y="781162"/>
            <a:ext cx="9851922" cy="982951"/>
          </a:xfrm>
        </p:spPr>
        <p:txBody>
          <a:bodyPr/>
          <a:lstStyle/>
          <a:p>
            <a:pPr algn="ctr"/>
            <a:r>
              <a:rPr lang="en-US" sz="4000" b="1" dirty="0"/>
              <a:t> </a:t>
            </a:r>
            <a:r>
              <a:rPr lang="en-US" sz="4000" b="1" dirty="0" smtClean="0"/>
              <a:t>        </a:t>
            </a:r>
            <a:r>
              <a:rPr lang="ru-RU" sz="4000" b="1" dirty="0" smtClean="0"/>
              <a:t>Ценность применения    дифференцированных заданий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5" y="2084439"/>
            <a:ext cx="11348121" cy="4513006"/>
          </a:xfrm>
        </p:spPr>
        <p:txBody>
          <a:bodyPr>
            <a:normAutofit fontScale="85000" lnSpcReduction="10000"/>
          </a:bodyPr>
          <a:lstStyle/>
          <a:p>
            <a:pPr marL="55626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61950" algn="just" defTabSz="268288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solidFill>
                  <a:srgbClr val="66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овладение </a:t>
            </a:r>
            <a:r>
              <a:rPr lang="ru-RU" sz="3100" dirty="0">
                <a:solidFill>
                  <a:srgbClr val="66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уровневым подходом дает возможность учителю осуществлять диагностику и следить за динамикой интеллектуального развития учащихся;</a:t>
            </a:r>
          </a:p>
          <a:p>
            <a:pPr marL="361950" algn="just" defTabSz="268288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solidFill>
                  <a:srgbClr val="66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учет </a:t>
            </a:r>
            <a:r>
              <a:rPr lang="ru-RU" sz="3100" dirty="0">
                <a:solidFill>
                  <a:srgbClr val="66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индивидуальных особенностей учеников позволяет педагогу составлять задания таким образом, чтобы способствовать реализации возможностей каждого ребенка в рамках личностно – ориентированного обучения;</a:t>
            </a:r>
          </a:p>
          <a:p>
            <a:pPr marL="361950" algn="just" defTabSz="268288">
              <a:lnSpc>
                <a:spcPct val="115000"/>
              </a:lnSpc>
              <a:spcAft>
                <a:spcPts val="1000"/>
              </a:spcAft>
            </a:pPr>
            <a:r>
              <a:rPr lang="ru-RU" sz="3100" dirty="0" smtClean="0">
                <a:solidFill>
                  <a:srgbClr val="66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дифференцированные </a:t>
            </a:r>
            <a:r>
              <a:rPr lang="ru-RU" sz="3100" dirty="0">
                <a:solidFill>
                  <a:srgbClr val="66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задания должны использоваться систематически, так как только в этом случае их внедрение будет давать хорошие результаты.</a:t>
            </a:r>
            <a:endParaRPr lang="ru-RU" sz="31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58" y="3108500"/>
            <a:ext cx="121959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073" y="716995"/>
            <a:ext cx="10928296" cy="92395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EBEBEB"/>
                </a:solidFill>
              </a:rPr>
              <a:t>                    </a:t>
            </a:r>
            <a:r>
              <a:rPr lang="ru-RU" sz="4000" b="1" dirty="0" smtClean="0">
                <a:solidFill>
                  <a:srgbClr val="EBEBEB"/>
                </a:solidFill>
              </a:rPr>
              <a:t>Задачи </a:t>
            </a:r>
            <a:r>
              <a:rPr lang="ru-RU" sz="4000" b="1" dirty="0">
                <a:solidFill>
                  <a:srgbClr val="EBEBEB"/>
                </a:solidFill>
              </a:rPr>
              <a:t>технологии               </a:t>
            </a:r>
            <a:r>
              <a:rPr lang="ru-RU" sz="4000" b="1" dirty="0" smtClean="0">
                <a:solidFill>
                  <a:srgbClr val="EBEBEB"/>
                </a:solidFill>
              </a:rPr>
              <a:t>  дифференцированного </a:t>
            </a:r>
            <a:r>
              <a:rPr lang="ru-RU" sz="4000" b="1" dirty="0">
                <a:solidFill>
                  <a:srgbClr val="EBEBEB"/>
                </a:solidFill>
              </a:rPr>
              <a:t>обучения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56" y="2203951"/>
            <a:ext cx="11614610" cy="416887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развивать умения наблюдать, анализировать, обобщать, характеризовать объекты окружающего мира, рассуждать, решать творческие задачи;</a:t>
            </a:r>
          </a:p>
          <a:p>
            <a:pPr algn="just"/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осваивать знания об окружающем мире, единстве природного и социального различия между нами; о человеке и его месте в природе и обществе;</a:t>
            </a:r>
          </a:p>
          <a:p>
            <a:pPr algn="just"/>
            <a:r>
              <a:rPr lang="ru-RU" sz="28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воспитывать позитивное и эмоционально-ценностное отношение к окружающему миру, экологической и духовно-нравственной культуры, патриотические чувства, потребности участвовать в творческой, созидательной деятельности в природе и обществе, сохранять и укреплять здоровье, желание охранять природу</a:t>
            </a:r>
            <a:r>
              <a:rPr lang="ru-RU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678" y="1763547"/>
            <a:ext cx="10684867" cy="55403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25915" y="926804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EBEBEB"/>
                </a:solidFill>
              </a:rPr>
              <a:t>: </a:t>
            </a:r>
            <a:endParaRPr lang="ru-RU" sz="4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11698" y="469171"/>
            <a:ext cx="8761413" cy="124927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Правила технологии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уровневой дифференциации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56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571826" cy="706964"/>
          </a:xfrm>
        </p:spPr>
        <p:txBody>
          <a:bodyPr/>
          <a:lstStyle/>
          <a:p>
            <a:pPr algn="ctr"/>
            <a:r>
              <a:rPr lang="ru-RU" sz="4000" b="1" dirty="0" smtClean="0"/>
              <a:t>       Педагогическая диагностика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444" y="2303956"/>
            <a:ext cx="11504757" cy="387595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–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специально подобранных и систематизированных заданий, которые позволяют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30238" indent="-63023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–определить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усвоения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предметных знаний, 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навыков; </a:t>
            </a:r>
            <a:endParaRPr lang="ru-RU" sz="28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характер трудностей ученика и  установить их причины; </a:t>
            </a:r>
            <a:endParaRPr lang="ru-RU" sz="28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уровень овладения учебной  деятельностью</a:t>
            </a: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–оценить </a:t>
            </a:r>
            <a: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происходящие в развитии учащихся.</a:t>
            </a:r>
            <a:br>
              <a:rPr lang="ru-RU"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01805" cy="706964"/>
          </a:xfrm>
        </p:spPr>
        <p:txBody>
          <a:bodyPr/>
          <a:lstStyle/>
          <a:p>
            <a:pPr algn="ctr"/>
            <a:r>
              <a:rPr lang="ru-RU" sz="3200" b="1" dirty="0" smtClean="0"/>
              <a:t>        </a:t>
            </a:r>
            <a:r>
              <a:rPr lang="ru-RU" sz="4000" b="1" dirty="0" smtClean="0"/>
              <a:t>Диагностическое тестирование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104" t="20854" r="20274" b="7100"/>
          <a:stretch/>
        </p:blipFill>
        <p:spPr>
          <a:xfrm>
            <a:off x="1507958" y="2213811"/>
            <a:ext cx="9577137" cy="46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\Desktop\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54" y="2541472"/>
            <a:ext cx="3750483" cy="19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865973" cy="706964"/>
          </a:xfrm>
        </p:spPr>
        <p:txBody>
          <a:bodyPr/>
          <a:lstStyle/>
          <a:p>
            <a:pPr algn="ctr"/>
            <a:r>
              <a:rPr lang="ru-RU" sz="4000" b="1" dirty="0" smtClean="0"/>
              <a:t>           Механизм оценки результатов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5831"/>
            <a:ext cx="12192000" cy="45621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Оценивание проводится вначале по балльной системе, а затем выражается в </a:t>
            </a:r>
          </a:p>
          <a:p>
            <a:pPr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процентном соотношении</a:t>
            </a: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b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 наибольшее количество баллов за задание; </a:t>
            </a:r>
            <a:endParaRPr lang="ru-RU" sz="25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количество баллов, которое набрал ученик; </a:t>
            </a:r>
            <a:endParaRPr lang="ru-RU" sz="25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процентное соотношение.   </a:t>
            </a:r>
            <a:endParaRPr lang="ru-RU" sz="25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«5» ставится, если правильные ответы от максимального составляют 95-100%; </a:t>
            </a:r>
            <a:endParaRPr lang="ru-RU" sz="25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«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4» – 75-94%; </a:t>
            </a:r>
            <a:endParaRPr lang="ru-RU" sz="25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«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3» – 50-74</a:t>
            </a: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«2» – 49% и ниже.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63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175027" y="2303133"/>
            <a:ext cx="3629025" cy="115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 ученики 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высокими учебными способностями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54379" y="3465049"/>
            <a:ext cx="3893087" cy="3147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относящиеся к этой группе, могут вести работу со сложным материалом, требующим умения применять знания в незнакомой ситуации и самостоятельно творчески подходить к решению учебных задач, умеют выделять существенное, закономерное, достигают высоких уровней знания.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203265" y="3453174"/>
            <a:ext cx="4085711" cy="3147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учащиеся усваивают материал после тренировочной работы, не сразу выделяют существенное, закономерное, умеют увидеть в частном общее, овладев знаниями; для усвоения знаний им требуется более длительное время. Если учащихся 2 группы направлять, помогать, то они вполне смогут справиться и с заданиями 1 группы детей. </a:t>
            </a:r>
            <a:endParaRPr lang="ru-RU" sz="2000" dirty="0">
              <a:solidFill>
                <a:srgbClr val="6600CC"/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448459" y="2338759"/>
            <a:ext cx="3567106" cy="6358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-  учащиеся со средними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способностями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8426851" y="3571927"/>
            <a:ext cx="3590977" cy="27852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учащиеся усваивают материал после многократных упражнений и не всегда в полном объёме, выполняют задания репродуктивного характера, овладевают знаниями более длительное время.</a:t>
            </a:r>
          </a:p>
        </p:txBody>
      </p:sp>
      <p:sp>
        <p:nvSpPr>
          <p:cNvPr id="12" name="Текст 6"/>
          <p:cNvSpPr txBox="1">
            <a:spLocks/>
          </p:cNvSpPr>
          <p:nvPr/>
        </p:nvSpPr>
        <p:spPr>
          <a:xfrm>
            <a:off x="8379514" y="2303133"/>
            <a:ext cx="3389628" cy="9151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- учащиеся с низкими учебными способностями</a:t>
            </a:r>
            <a:endParaRPr lang="ru-RU" sz="24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1365</TotalTime>
  <Words>1055</Words>
  <Application>Microsoft Office PowerPoint</Application>
  <PresentationFormat>Широкоэкранный</PresentationFormat>
  <Paragraphs>236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Verdana</vt:lpstr>
      <vt:lpstr>Wingdings 3</vt:lpstr>
      <vt:lpstr>Совет директоров</vt:lpstr>
      <vt:lpstr>  Технология               дифференцированного обучения   на уроках окружающего мира </vt:lpstr>
      <vt:lpstr>                 </vt:lpstr>
      <vt:lpstr>       Цель дифференцированного обучения    </vt:lpstr>
      <vt:lpstr>                    Задачи технологии                 дифференцированного обучения</vt:lpstr>
      <vt:lpstr>Правила технологии  уровневой дифференциации</vt:lpstr>
      <vt:lpstr>       Педагогическая диагностика</vt:lpstr>
      <vt:lpstr>        Диагностическое тестирование</vt:lpstr>
      <vt:lpstr>           Механизм оценки результатов</vt:lpstr>
      <vt:lpstr>Презентация PowerPoint</vt:lpstr>
      <vt:lpstr>     Виды дифференцированных заданий</vt:lpstr>
      <vt:lpstr>Виды дифференцированных заданий</vt:lpstr>
      <vt:lpstr>           1. Дифференциация учебных заданий                                          по уровню трудности</vt:lpstr>
      <vt:lpstr>                 2. Дифференциация заданий               по объему учебного материала </vt:lpstr>
      <vt:lpstr>              3. Дифференциация работы              по степени самостоятельности </vt:lpstr>
      <vt:lpstr>            4. Дифференциация работы          по характеру помощи учащимся</vt:lpstr>
      <vt:lpstr>5.  Дифференциация учебных заданий по уровню творчества</vt:lpstr>
      <vt:lpstr>  Разноуровневые карточки - задания:  </vt:lpstr>
      <vt:lpstr>              Тема «Части растений»</vt:lpstr>
      <vt:lpstr>                           Тема «Плоды»</vt:lpstr>
      <vt:lpstr>            Тема «Ты и твое здоровье»</vt:lpstr>
      <vt:lpstr>            Тема «Ты и твое здоровье»</vt:lpstr>
      <vt:lpstr>             Тема «Ты и твое здоровье»</vt:lpstr>
      <vt:lpstr>        Тема «Царство живой природы»</vt:lpstr>
      <vt:lpstr>       Тема «Царство живой природы»</vt:lpstr>
      <vt:lpstr>              Тема «Вода на Земле»</vt:lpstr>
      <vt:lpstr>   Тема «Разнообразие животного  мира» </vt:lpstr>
      <vt:lpstr>  Тема «Разнообразие животного  мира» </vt:lpstr>
      <vt:lpstr> Тема «Разнообразие животного  мира» </vt:lpstr>
      <vt:lpstr>  Тема «Разнообразие животного мира»                  </vt:lpstr>
      <vt:lpstr>         Ценность применения    дифференцированных заданий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    дифференцированного обучения     на уроках окружающего мира</dc:title>
  <dc:creator>Vika</dc:creator>
  <cp:lastModifiedBy>on</cp:lastModifiedBy>
  <cp:revision>159</cp:revision>
  <dcterms:created xsi:type="dcterms:W3CDTF">2015-12-07T05:54:08Z</dcterms:created>
  <dcterms:modified xsi:type="dcterms:W3CDTF">2023-03-21T09:16:29Z</dcterms:modified>
</cp:coreProperties>
</file>